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23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13.xml" ContentType="application/vnd.openxmlformats-officedocument.presentationml.tags+xml"/>
  <Override PartName="/ppt/tags/tag12.xml" ContentType="application/vnd.openxmlformats-officedocument.presentationml.tags+xml"/>
  <Override PartName="/ppt/tags/tag11.xml" ContentType="application/vnd.openxmlformats-officedocument.presentationml.tags+xml"/>
  <Override PartName="/ppt/tags/tag14.xml" ContentType="application/vnd.openxmlformats-officedocument.presentationml.tags+xml"/>
  <Override PartName="/ppt/tags/tag10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86" r:id="rId1"/>
  </p:sldMasterIdLst>
  <p:notesMasterIdLst>
    <p:notesMasterId r:id="rId5"/>
  </p:notesMasterIdLst>
  <p:handoutMasterIdLst>
    <p:handoutMasterId r:id="rId6"/>
  </p:handoutMasterIdLst>
  <p:sldIdLst>
    <p:sldId id="333" r:id="rId2"/>
    <p:sldId id="2147473314" r:id="rId3"/>
    <p:sldId id="2147473315" r:id="rId4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7308" autoAdjust="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530973451327431E-2"/>
          <c:y val="5.2377115229653506E-2"/>
          <c:w val="0.93296460176991147"/>
          <c:h val="0.89524576954069301"/>
        </c:manualLayout>
      </c:layout>
      <c:scatterChart>
        <c:scatterStyle val="lineMarker"/>
        <c:varyColors val="0"/>
        <c:ser>
          <c:idx val="0"/>
          <c:order val="0"/>
          <c:spPr>
            <a:ln>
              <a:noFill/>
            </a:ln>
          </c:spPr>
          <c:marker>
            <c:symbol val="none"/>
          </c:marker>
          <c:xVal>
            <c:numRef>
              <c:f>Sheet1!$A$1:$C$1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Sheet1!$A$2:$C$2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A2-4596-AABE-41BAAEC9B5EF}"/>
            </c:ext>
          </c:extLst>
        </c:ser>
        <c:ser>
          <c:idx val="1"/>
          <c:order val="1"/>
          <c:spPr>
            <a:ln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Sheet1!$A$3:$C$3</c:f>
                <c:numCache>
                  <c:formatCode>General</c:formatCode>
                  <c:ptCount val="3"/>
                  <c:pt idx="0">
                    <c:v>-1</c:v>
                  </c:pt>
                  <c:pt idx="1">
                    <c:v>2</c:v>
                  </c:pt>
                  <c:pt idx="2">
                    <c:v>1.5</c:v>
                  </c:pt>
                </c:numCache>
              </c:numRef>
            </c:plus>
            <c:spPr>
              <a:ln w="152400" cmpd="sng" algn="ctr">
                <a:solidFill>
                  <a:srgbClr val="1BBC9B"/>
                </a:solidFill>
                <a:prstDash val="solid"/>
              </a:ln>
            </c:spPr>
          </c:errBars>
          <c:xVal>
            <c:numRef>
              <c:f>Sheet1!$A$1:$C$1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Sheet1!$A$4:$C$4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A2-4596-AABE-41BAAEC9B5EF}"/>
            </c:ext>
          </c:extLst>
        </c:ser>
        <c:ser>
          <c:idx val="2"/>
          <c:order val="2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EBA2-4596-AABE-41BAAEC9B5EF}"/>
              </c:ext>
            </c:extLst>
          </c:dPt>
          <c:dPt>
            <c:idx val="1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EBA2-4596-AABE-41BAAEC9B5EF}"/>
              </c:ext>
            </c:extLst>
          </c:dPt>
          <c:dPt>
            <c:idx val="2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BA2-4596-AABE-41BAAEC9B5EF}"/>
              </c:ext>
            </c:extLst>
          </c:dPt>
          <c:errBars>
            <c:errDir val="y"/>
            <c:errBarType val="plus"/>
            <c:errValType val="cust"/>
            <c:noEndCap val="1"/>
            <c:plus>
              <c:numRef>
                <c:f>Sheet1!$A$5:$C$5</c:f>
                <c:numCache>
                  <c:formatCode>General</c:formatCode>
                  <c:ptCount val="3"/>
                  <c:pt idx="0">
                    <c:v>-4</c:v>
                  </c:pt>
                  <c:pt idx="1">
                    <c:v>-6.5</c:v>
                  </c:pt>
                  <c:pt idx="2">
                    <c:v>-3</c:v>
                  </c:pt>
                </c:numCache>
              </c:numRef>
            </c:plus>
            <c:spPr>
              <a:ln w="9525" cmpd="sng" algn="ctr">
                <a:solidFill>
                  <a:schemeClr val="tx1"/>
                </a:solidFill>
                <a:prstDash val="solid"/>
              </a:ln>
            </c:spPr>
          </c:errBars>
          <c:xVal>
            <c:numRef>
              <c:f>Sheet1!$A$1:$C$1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Sheet1!$A$6:$C$6</c:f>
              <c:numCache>
                <c:formatCode>General</c:formatCode>
                <c:ptCount val="3"/>
                <c:pt idx="0">
                  <c:v>7</c:v>
                </c:pt>
                <c:pt idx="1">
                  <c:v>9</c:v>
                </c:pt>
                <c:pt idx="2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BA2-4596-AABE-41BAAEC9B5EF}"/>
            </c:ext>
          </c:extLst>
        </c:ser>
        <c:ser>
          <c:idx val="3"/>
          <c:order val="3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EBA2-4596-AABE-41BAAEC9B5EF}"/>
              </c:ext>
            </c:extLst>
          </c:dPt>
          <c:dPt>
            <c:idx val="1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EBA2-4596-AABE-41BAAEC9B5EF}"/>
              </c:ext>
            </c:extLst>
          </c:dPt>
          <c:dPt>
            <c:idx val="2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EBA2-4596-AABE-41BAAEC9B5EF}"/>
              </c:ext>
            </c:extLst>
          </c:dPt>
          <c:xVal>
            <c:numRef>
              <c:f>Sheet1!$A$1:$C$1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Sheet1!$A$7:$C$7</c:f>
              <c:numCache>
                <c:formatCode>General</c:formatCode>
                <c:ptCount val="3"/>
                <c:pt idx="0">
                  <c:v>3</c:v>
                </c:pt>
                <c:pt idx="1">
                  <c:v>2.5</c:v>
                </c:pt>
                <c:pt idx="2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EBA2-4596-AABE-41BAAEC9B5EF}"/>
            </c:ext>
          </c:extLst>
        </c:ser>
        <c:ser>
          <c:idx val="4"/>
          <c:order val="4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triangle"/>
              <c:size val="7"/>
              <c:spPr>
                <a:solidFill>
                  <a:srgbClr val="FFFFFF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EBA2-4596-AABE-41BAAEC9B5EF}"/>
              </c:ext>
            </c:extLst>
          </c:dPt>
          <c:dPt>
            <c:idx val="1"/>
            <c:marker>
              <c:symbol val="triangle"/>
              <c:size val="7"/>
              <c:spPr>
                <a:solidFill>
                  <a:srgbClr val="FFFFFF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EBA2-4596-AABE-41BAAEC9B5EF}"/>
              </c:ext>
            </c:extLst>
          </c:dPt>
          <c:dPt>
            <c:idx val="2"/>
            <c:marker>
              <c:symbol val="triangle"/>
              <c:size val="7"/>
              <c:spPr>
                <a:solidFill>
                  <a:srgbClr val="FFFFFF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EBA2-4596-AABE-41BAAEC9B5EF}"/>
              </c:ext>
            </c:extLst>
          </c:dPt>
          <c:xVal>
            <c:numRef>
              <c:f>Sheet1!$A$1:$C$1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Sheet1!$A$8:$C$8</c:f>
              <c:numCache>
                <c:formatCode>General</c:formatCode>
                <c:ptCount val="3"/>
                <c:pt idx="0">
                  <c:v>4.5</c:v>
                </c:pt>
                <c:pt idx="1">
                  <c:v>4.5</c:v>
                </c:pt>
                <c:pt idx="2">
                  <c:v>3.3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EBA2-4596-AABE-41BAAEC9B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"/>
        <c:axId val="5"/>
      </c:scatterChart>
      <c:valAx>
        <c:axId val="4"/>
        <c:scaling>
          <c:orientation val="minMax"/>
          <c:max val="2027"/>
          <c:min val="2023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5"/>
        <c:crosses val="min"/>
        <c:crossBetween val="midCat"/>
      </c:valAx>
      <c:valAx>
        <c:axId val="5"/>
        <c:scaling>
          <c:orientation val="minMax"/>
          <c:max val="9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4"/>
        <c:crosses val="min"/>
        <c:crossBetween val="midCat"/>
        <c:majorUnit val="1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530973451327431E-2"/>
          <c:y val="5.2377115229653506E-2"/>
          <c:w val="0.93296460176991147"/>
          <c:h val="0.89524576954069301"/>
        </c:manualLayout>
      </c:layout>
      <c:scatterChart>
        <c:scatterStyle val="lineMarker"/>
        <c:varyColors val="0"/>
        <c:ser>
          <c:idx val="0"/>
          <c:order val="0"/>
          <c:spPr>
            <a:ln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Sheet1!$A$1:$C$1</c:f>
                <c:numCache>
                  <c:formatCode>General</c:formatCode>
                  <c:ptCount val="3"/>
                  <c:pt idx="0">
                    <c:v>2</c:v>
                  </c:pt>
                  <c:pt idx="1">
                    <c:v>4</c:v>
                  </c:pt>
                  <c:pt idx="2">
                    <c:v>1</c:v>
                  </c:pt>
                </c:numCache>
              </c:numRef>
            </c:plus>
            <c:spPr>
              <a:ln w="9525" cmpd="sng" algn="ctr">
                <a:solidFill>
                  <a:schemeClr val="tx1"/>
                </a:solidFill>
                <a:prstDash val="solid"/>
              </a:ln>
            </c:spPr>
          </c:errBars>
          <c:xVal>
            <c:numRef>
              <c:f>Sheet1!$A$2:$C$2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Sheet1!$A$3:$C$3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280-4EC4-A5B6-0A9C6DE38D3C}"/>
            </c:ext>
          </c:extLst>
        </c:ser>
        <c:ser>
          <c:idx val="1"/>
          <c:order val="1"/>
          <c:spPr>
            <a:ln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Sheet1!$A$4:$C$4</c:f>
                <c:numCache>
                  <c:formatCode>General</c:formatCode>
                  <c:ptCount val="3"/>
                  <c:pt idx="0">
                    <c:v>1</c:v>
                  </c:pt>
                  <c:pt idx="1">
                    <c:v>2</c:v>
                  </c:pt>
                  <c:pt idx="2">
                    <c:v>1.5</c:v>
                  </c:pt>
                </c:numCache>
              </c:numRef>
            </c:plus>
            <c:spPr>
              <a:ln w="152400" cmpd="sng" algn="ctr">
                <a:solidFill>
                  <a:srgbClr val="1BBC9B"/>
                </a:solidFill>
                <a:prstDash val="solid"/>
              </a:ln>
            </c:spPr>
          </c:errBars>
          <c:xVal>
            <c:numRef>
              <c:f>Sheet1!$A$2:$C$2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Sheet1!$A$5:$C$5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80-4EC4-A5B6-0A9C6DE38D3C}"/>
            </c:ext>
          </c:extLst>
        </c:ser>
        <c:ser>
          <c:idx val="2"/>
          <c:order val="2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280-4EC4-A5B6-0A9C6DE38D3C}"/>
              </c:ext>
            </c:extLst>
          </c:dPt>
          <c:dPt>
            <c:idx val="1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D280-4EC4-A5B6-0A9C6DE38D3C}"/>
              </c:ext>
            </c:extLst>
          </c:dPt>
          <c:dPt>
            <c:idx val="2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D280-4EC4-A5B6-0A9C6DE38D3C}"/>
              </c:ext>
            </c:extLst>
          </c:dPt>
          <c:errBars>
            <c:errDir val="y"/>
            <c:errBarType val="plus"/>
            <c:errValType val="cust"/>
            <c:noEndCap val="1"/>
            <c:plus>
              <c:numRef>
                <c:f>Sheet1!$A$6:$C$6</c:f>
                <c:numCache>
                  <c:formatCode>General</c:formatCode>
                  <c:ptCount val="3"/>
                  <c:pt idx="0">
                    <c:v>-4</c:v>
                  </c:pt>
                  <c:pt idx="1">
                    <c:v>-6.5</c:v>
                  </c:pt>
                  <c:pt idx="2">
                    <c:v>-3</c:v>
                  </c:pt>
                </c:numCache>
              </c:numRef>
            </c:plus>
            <c:spPr>
              <a:ln w="9525" cmpd="sng" algn="ctr">
                <a:solidFill>
                  <a:schemeClr val="tx1"/>
                </a:solidFill>
                <a:prstDash val="solid"/>
              </a:ln>
            </c:spPr>
          </c:errBars>
          <c:xVal>
            <c:numRef>
              <c:f>Sheet1!$A$2:$C$2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Sheet1!$A$7:$C$7</c:f>
              <c:numCache>
                <c:formatCode>General</c:formatCode>
                <c:ptCount val="3"/>
                <c:pt idx="0">
                  <c:v>7</c:v>
                </c:pt>
                <c:pt idx="1">
                  <c:v>9</c:v>
                </c:pt>
                <c:pt idx="2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D280-4EC4-A5B6-0A9C6DE38D3C}"/>
            </c:ext>
          </c:extLst>
        </c:ser>
        <c:ser>
          <c:idx val="3"/>
          <c:order val="3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D280-4EC4-A5B6-0A9C6DE38D3C}"/>
              </c:ext>
            </c:extLst>
          </c:dPt>
          <c:dPt>
            <c:idx val="1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D280-4EC4-A5B6-0A9C6DE38D3C}"/>
              </c:ext>
            </c:extLst>
          </c:dPt>
          <c:dPt>
            <c:idx val="2"/>
            <c:marker>
              <c:symbol val="dash"/>
              <c:size val="7"/>
              <c:spPr>
                <a:solidFill>
                  <a:schemeClr val="tx1"/>
                </a:solidFill>
                <a:ln w="9525" cmpd="sng" algn="ctr">
                  <a:solidFill>
                    <a:schemeClr val="tx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D280-4EC4-A5B6-0A9C6DE38D3C}"/>
              </c:ext>
            </c:extLst>
          </c:dPt>
          <c:xVal>
            <c:numRef>
              <c:f>Sheet1!$A$2:$C$2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Sheet1!$A$8:$C$8</c:f>
              <c:numCache>
                <c:formatCode>General</c:formatCode>
                <c:ptCount val="3"/>
                <c:pt idx="0">
                  <c:v>3</c:v>
                </c:pt>
                <c:pt idx="1">
                  <c:v>2.5</c:v>
                </c:pt>
                <c:pt idx="2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D280-4EC4-A5B6-0A9C6DE38D3C}"/>
            </c:ext>
          </c:extLst>
        </c:ser>
        <c:ser>
          <c:idx val="4"/>
          <c:order val="4"/>
          <c:spPr>
            <a:ln>
              <a:noFill/>
            </a:ln>
          </c:spPr>
          <c:marker>
            <c:symbol val="none"/>
          </c:marker>
          <c:dPt>
            <c:idx val="0"/>
            <c:marker>
              <c:symbol val="triangle"/>
              <c:size val="7"/>
              <c:spPr>
                <a:solidFill>
                  <a:srgbClr val="FFFFFF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D280-4EC4-A5B6-0A9C6DE38D3C}"/>
              </c:ext>
            </c:extLst>
          </c:dPt>
          <c:dPt>
            <c:idx val="1"/>
            <c:marker>
              <c:symbol val="triangle"/>
              <c:size val="7"/>
              <c:spPr>
                <a:solidFill>
                  <a:srgbClr val="FFFFFF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D280-4EC4-A5B6-0A9C6DE38D3C}"/>
              </c:ext>
            </c:extLst>
          </c:dPt>
          <c:dPt>
            <c:idx val="2"/>
            <c:marker>
              <c:symbol val="triangle"/>
              <c:size val="7"/>
              <c:spPr>
                <a:solidFill>
                  <a:srgbClr val="FFFFFF"/>
                </a:solidFill>
                <a:ln w="9525" cmpd="sng" algn="ctr">
                  <a:solidFill>
                    <a:schemeClr val="accent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D280-4EC4-A5B6-0A9C6DE38D3C}"/>
              </c:ext>
            </c:extLst>
          </c:dPt>
          <c:xVal>
            <c:numRef>
              <c:f>Sheet1!$A$2:$C$2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xVal>
          <c:yVal>
            <c:numRef>
              <c:f>Sheet1!$A$9:$C$9</c:f>
              <c:numCache>
                <c:formatCode>General</c:formatCode>
                <c:ptCount val="3"/>
                <c:pt idx="0">
                  <c:v>4.5</c:v>
                </c:pt>
                <c:pt idx="1">
                  <c:v>4.5</c:v>
                </c:pt>
                <c:pt idx="2">
                  <c:v>3.3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D280-4EC4-A5B6-0A9C6DE38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"/>
        <c:axId val="5"/>
      </c:scatterChart>
      <c:valAx>
        <c:axId val="4"/>
        <c:scaling>
          <c:orientation val="minMax"/>
          <c:max val="2027"/>
          <c:min val="2023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5"/>
        <c:crosses val="min"/>
        <c:crossBetween val="midCat"/>
      </c:valAx>
      <c:valAx>
        <c:axId val="5"/>
        <c:scaling>
          <c:orientation val="minMax"/>
          <c:max val="9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4"/>
        <c:crosses val="min"/>
        <c:crossBetween val="midCat"/>
        <c:majorUnit val="1"/>
      </c:valAx>
    </c:plotArea>
    <c:plotVisOnly val="0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324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020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svg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900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254196-BA67-C430-4695-4AB891007B35}"/>
              </a:ext>
            </a:extLst>
          </p:cNvPr>
          <p:cNvPicPr>
            <a:picLocks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D894B0-6BDE-53CB-10DA-5FD4B32DE0F7}"/>
              </a:ext>
            </a:extLst>
          </p:cNvPr>
          <p:cNvSpPr/>
          <p:nvPr userDrawn="1"/>
        </p:nvSpPr>
        <p:spPr>
          <a:xfrm>
            <a:off x="0" y="0"/>
            <a:ext cx="10287001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rIns="0" anchor="b">
            <a:spAutoFit/>
          </a:bodyPr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15D9F5-7F40-14C0-A9E1-96EE2E5A82C6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7099" y="1306513"/>
            <a:ext cx="1753421" cy="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15024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50" progId="TCLayout.ActiveDocument.1">
                  <p:embed/>
                </p:oleObj>
              </mc:Choice>
              <mc:Fallback>
                <p:oleObj name="think-cell Slide" r:id="rId5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6E7CAB-A854-D6E0-FE90-16D50998B98A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9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image" Target="../media/image3.emf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oleObject" Target="../embeddings/oleObject5.bin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10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image" Target="../media/image3.emf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oleObject" Target="../embeddings/oleObject6.bin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19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/>
          </p:cNvSpPr>
          <p:nvPr>
            <p:ph type="title"/>
          </p:nvPr>
        </p:nvSpPr>
        <p:spPr>
          <a:xfrm>
            <a:off x="5523638" y="2949321"/>
            <a:ext cx="6296887" cy="609398"/>
          </a:xfrm>
        </p:spPr>
        <p:txBody>
          <a:bodyPr vert="horz" wrap="square" rIns="0">
            <a:spAutoFit/>
          </a:bodyPr>
          <a:lstStyle/>
          <a:p>
            <a:r>
              <a:rPr lang="en-US" noProof="0" dirty="0"/>
              <a:t>Box and whisker chart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34ECF9-7B40-081D-F53B-21F58D7E3395}"/>
              </a:ext>
            </a:extLst>
          </p:cNvPr>
          <p:cNvSpPr>
            <a:spLocks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0"/>
              <a:t>thinkcell 14</a:t>
            </a:r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0" dirty="0"/>
              <a:t>January 2026</a:t>
            </a:r>
          </a:p>
        </p:txBody>
      </p:sp>
    </p:spTree>
    <p:extLst>
      <p:ext uri="{BB962C8B-B14F-4D97-AF65-F5344CB8AC3E}">
        <p14:creationId xmlns:p14="http://schemas.microsoft.com/office/powerpoint/2010/main" val="827654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89414BA-30E3-F668-CCEA-B5E43A025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DEDCA2CD-F6DB-9A21-EDF4-0B5AC788847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4321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404" imgH="405" progId="TCLayout.ActiveDocument.1">
                  <p:embed/>
                </p:oleObj>
              </mc:Choice>
              <mc:Fallback>
                <p:oleObj name="think-cell Slide" r:id="rId12" imgW="404" imgH="405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EDCA2CD-F6DB-9A21-EDF4-0B5AC78884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6773350-9E47-22B3-9629-AEE90400FC2E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041400" y="5367338"/>
            <a:ext cx="0" cy="5873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ECDC553-24B5-473D-E04A-713F32A28DA9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2714625" y="5367338"/>
            <a:ext cx="0" cy="5873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7DAF612-52C2-8534-1A13-F3C1B2950786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4387850" y="5367338"/>
            <a:ext cx="0" cy="5873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9C53161-BBD9-9A39-8E0F-25614575E3C0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6062663" y="5367338"/>
            <a:ext cx="0" cy="5873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8B4910C-CDBA-F531-353B-E997BA17DEAB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15743200"/>
              </p:ext>
            </p:extLst>
          </p:nvPr>
        </p:nvGraphicFramePr>
        <p:xfrm>
          <a:off x="642938" y="1633538"/>
          <a:ext cx="7175500" cy="394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2BC8F7F0-BA61-0E18-7C56-285D89E1B874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gray">
          <a:xfrm>
            <a:off x="2517775" y="5500688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28BA90D-E0BB-4477-B61C-45F35F4B77EE}" type="datetime'2''''''''''''''0''''2''''''''''''''''''''4''''''''''''''''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2024</a:t>
            </a:fld>
            <a:endParaRPr lang="en-US" sz="1400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91732346-47BC-6215-F145-D9C8E68D422A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gray">
          <a:xfrm>
            <a:off x="4191000" y="5500688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7428D04-0779-40EB-BEE5-14FDEB9B57D8}" type="datetime'''''''''''2''''0''''''''''''''''''''''''''''''2''''''5''''''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2025</a:t>
            </a:fld>
            <a:endParaRPr lang="en-US" sz="1400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35B74E01-E746-A5CF-6C1B-2658B200EE81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gray">
          <a:xfrm>
            <a:off x="5865813" y="5500688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49EB21E-D391-4233-A709-D905167F9F42}" type="datetime'''2''''''''''''''''0''''''''''''''''26''''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2026</a:t>
            </a:fld>
            <a:endParaRPr lang="en-US" sz="140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35964C9-4944-F913-F1AF-9A29B1FF3AD2}"/>
              </a:ext>
            </a:extLst>
          </p:cNvPr>
          <p:cNvSpPr>
            <a:spLocks/>
          </p:cNvSpPr>
          <p:nvPr>
            <p:ph type="title"/>
          </p:nvPr>
        </p:nvSpPr>
        <p:spPr/>
        <p:txBody>
          <a:bodyPr vert="horz" rIns="91440">
            <a:spAutoFit/>
          </a:bodyPr>
          <a:lstStyle/>
          <a:p>
            <a:r>
              <a:rPr lang="en-US" dirty="0"/>
              <a:t>Box and whisker chart</a:t>
            </a:r>
          </a:p>
        </p:txBody>
      </p:sp>
      <p:sp>
        <p:nvSpPr>
          <p:cNvPr id="2" name="tc_columnhead">
            <a:extLst>
              <a:ext uri="{FF2B5EF4-FFF2-40B4-BE49-F238E27FC236}">
                <a16:creationId xmlns:a16="http://schemas.microsoft.com/office/drawing/2014/main" id="{78700108-1C0C-381E-8296-90BBBA67F48F}"/>
              </a:ext>
            </a:extLst>
          </p:cNvPr>
          <p:cNvSpPr txBox="1">
            <a:spLocks/>
          </p:cNvSpPr>
          <p:nvPr/>
        </p:nvSpPr>
        <p:spPr>
          <a:xfrm>
            <a:off x="8455234" y="1557338"/>
            <a:ext cx="3365818" cy="282573"/>
          </a:xfrm>
          <a:prstGeom prst="leftRightArrow">
            <a:avLst>
              <a:gd name="adj1" fmla="val 100000"/>
              <a:gd name="adj2" fmla="val 0"/>
            </a:avLst>
          </a:prstGeom>
        </p:spPr>
        <p:txBody>
          <a:bodyPr vert="horz" wrap="square" lIns="0" tIns="0" rIns="0" bIns="3600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Edit the chart</a:t>
            </a:r>
          </a:p>
        </p:txBody>
      </p:sp>
      <p:sp>
        <p:nvSpPr>
          <p:cNvPr id="7" name="Rechteck 137">
            <a:extLst>
              <a:ext uri="{FF2B5EF4-FFF2-40B4-BE49-F238E27FC236}">
                <a16:creationId xmlns:a16="http://schemas.microsoft.com/office/drawing/2014/main" id="{CB64386A-896F-9E3D-7CDE-6D7467BF9332}"/>
              </a:ext>
            </a:extLst>
          </p:cNvPr>
          <p:cNvSpPr>
            <a:spLocks/>
          </p:cNvSpPr>
          <p:nvPr/>
        </p:nvSpPr>
        <p:spPr>
          <a:xfrm>
            <a:off x="8455234" y="1916113"/>
            <a:ext cx="3366000" cy="414178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Double-click the chart to open the slide workbook, where you can adjust the values for min, max, upper and lower quartiles, and medians. </a:t>
            </a:r>
          </a:p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You can also add more years and/or rename the categories however you like.</a:t>
            </a:r>
          </a:p>
        </p:txBody>
      </p:sp>
      <p:cxnSp>
        <p:nvCxnSpPr>
          <p:cNvPr id="8" name="tc_columnheadline">
            <a:extLst>
              <a:ext uri="{FF2B5EF4-FFF2-40B4-BE49-F238E27FC236}">
                <a16:creationId xmlns:a16="http://schemas.microsoft.com/office/drawing/2014/main" id="{B1F6FE25-5243-F284-5F51-2A18C6E111FF}"/>
              </a:ext>
            </a:extLst>
          </p:cNvPr>
          <p:cNvCxnSpPr>
            <a:cxnSpLocks/>
          </p:cNvCxnSpPr>
          <p:nvPr/>
        </p:nvCxnSpPr>
        <p:spPr>
          <a:xfrm>
            <a:off x="8455234" y="1839911"/>
            <a:ext cx="336581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51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3706648-2AAB-44E1-7972-17680EB56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17BCCF9-9FE9-48DF-EDA1-349BEB753F4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7131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404" imgH="405" progId="TCLayout.ActiveDocument.1">
                  <p:embed/>
                </p:oleObj>
              </mc:Choice>
              <mc:Fallback>
                <p:oleObj name="think-cell Slide" r:id="rId12" imgW="404" imgH="405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17BCCF9-9FE9-48DF-EDA1-349BEB753F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41F1D26-2A38-A534-ECC0-6F78E5F40E26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041400" y="5367338"/>
            <a:ext cx="0" cy="5873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123B310-75D0-6946-D443-E63FF0BC9B2F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2714625" y="5367338"/>
            <a:ext cx="0" cy="5873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382D27A-305F-3B41-538A-983C13FA5CB6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4387850" y="5367338"/>
            <a:ext cx="0" cy="5873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1C12C98-C875-D9BD-A157-93FC90658D2D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6062663" y="5367338"/>
            <a:ext cx="0" cy="5873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5" name="Chart 64">
            <a:extLst>
              <a:ext uri="{FF2B5EF4-FFF2-40B4-BE49-F238E27FC236}">
                <a16:creationId xmlns:a16="http://schemas.microsoft.com/office/drawing/2014/main" id="{18639542-1F3C-445B-28A1-D3388BC65E80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2291879"/>
              </p:ext>
            </p:extLst>
          </p:nvPr>
        </p:nvGraphicFramePr>
        <p:xfrm>
          <a:off x="642938" y="1633538"/>
          <a:ext cx="7175500" cy="394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A547A347-8602-D3EA-AFB7-62483463F372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gray">
          <a:xfrm>
            <a:off x="2517775" y="5500688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28BA90D-E0BB-4477-B61C-45F35F4B77EE}" type="datetime'2''''''''''''''0''''2''''''''''''''''''''4''''''''''''''''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2024</a:t>
            </a:fld>
            <a:endParaRPr lang="en-US" sz="1400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85B6C03-F03C-1F94-0D42-95966DA54FAA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gray">
          <a:xfrm>
            <a:off x="4191000" y="5500688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7428D04-0779-40EB-BEE5-14FDEB9B57D8}" type="datetime'''''''''''2''''0''''''''''''''''''''''''''''''2''''''5''''''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2025</a:t>
            </a:fld>
            <a:endParaRPr lang="en-US" sz="1400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83F8104A-D171-6FB8-D6C3-083A8AF9FC98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gray">
          <a:xfrm>
            <a:off x="5865813" y="5500688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49EB21E-D391-4233-A709-D905167F9F42}" type="datetime'''2''''''''''''''''0''''''''''''''''26''''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2026</a:t>
            </a:fld>
            <a:endParaRPr lang="en-US" sz="140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907B55D-07C9-ADC6-A5FD-360F084ED249}"/>
              </a:ext>
            </a:extLst>
          </p:cNvPr>
          <p:cNvSpPr>
            <a:spLocks/>
          </p:cNvSpPr>
          <p:nvPr>
            <p:ph type="title"/>
          </p:nvPr>
        </p:nvSpPr>
        <p:spPr/>
        <p:txBody>
          <a:bodyPr vert="horz" rIns="91440">
            <a:spAutoFit/>
          </a:bodyPr>
          <a:lstStyle/>
          <a:p>
            <a:r>
              <a:rPr lang="en-US" dirty="0"/>
              <a:t>Box and whisker chart (advanced)</a:t>
            </a:r>
          </a:p>
        </p:txBody>
      </p:sp>
      <p:sp>
        <p:nvSpPr>
          <p:cNvPr id="4" name="tc_columnhead">
            <a:extLst>
              <a:ext uri="{FF2B5EF4-FFF2-40B4-BE49-F238E27FC236}">
                <a16:creationId xmlns:a16="http://schemas.microsoft.com/office/drawing/2014/main" id="{815B92F0-B6C0-E1C8-75A5-C4116083610F}"/>
              </a:ext>
            </a:extLst>
          </p:cNvPr>
          <p:cNvSpPr txBox="1">
            <a:spLocks/>
          </p:cNvSpPr>
          <p:nvPr/>
        </p:nvSpPr>
        <p:spPr>
          <a:xfrm>
            <a:off x="8455234" y="1557338"/>
            <a:ext cx="3365818" cy="282573"/>
          </a:xfrm>
          <a:prstGeom prst="leftRightArrow">
            <a:avLst>
              <a:gd name="adj1" fmla="val 100000"/>
              <a:gd name="adj2" fmla="val 0"/>
            </a:avLst>
          </a:prstGeom>
        </p:spPr>
        <p:txBody>
          <a:bodyPr vert="horz" wrap="square" lIns="0" tIns="0" rIns="0" bIns="3600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/>
                </a:solidFill>
              </a:rPr>
              <a:t>Edit the chart</a:t>
            </a:r>
          </a:p>
        </p:txBody>
      </p:sp>
      <p:sp>
        <p:nvSpPr>
          <p:cNvPr id="5" name="Rechteck 137">
            <a:extLst>
              <a:ext uri="{FF2B5EF4-FFF2-40B4-BE49-F238E27FC236}">
                <a16:creationId xmlns:a16="http://schemas.microsoft.com/office/drawing/2014/main" id="{42A37261-0377-B765-ECA0-DDB2DE41133B}"/>
              </a:ext>
            </a:extLst>
          </p:cNvPr>
          <p:cNvSpPr>
            <a:spLocks/>
          </p:cNvSpPr>
          <p:nvPr/>
        </p:nvSpPr>
        <p:spPr>
          <a:xfrm>
            <a:off x="8455234" y="1916113"/>
            <a:ext cx="3366000" cy="4141786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Double-click the chart to open the slide workbook.</a:t>
            </a:r>
          </a:p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The slide workbook contains a sheet, ‘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RawData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’ where you can insert your raw data. </a:t>
            </a:r>
          </a:p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The sheet, ‘</a:t>
            </a:r>
            <a:r>
              <a:rPr lang="en-US" sz="1400" dirty="0" err="1">
                <a:solidFill>
                  <a:schemeClr val="tx1"/>
                </a:solidFill>
                <a:sym typeface="Futura"/>
              </a:rPr>
              <a:t>ChartData</a:t>
            </a:r>
            <a:r>
              <a:rPr lang="en-US" sz="1400" dirty="0">
                <a:solidFill>
                  <a:schemeClr val="tx1"/>
                </a:solidFill>
                <a:sym typeface="Futura"/>
              </a:rPr>
              <a:t>’ contains formulas that are used to calculate the median, max and min values, and upper and lower quartiles based on the raw data.</a:t>
            </a:r>
          </a:p>
          <a:p>
            <a:pPr marL="139700" lvl="1" indent="-1397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/>
                </a:solidFill>
                <a:sym typeface="Futura"/>
              </a:rPr>
              <a:t>You can, of course, extend the chart data to include more categories if you have more than three in your dataset.</a:t>
            </a:r>
          </a:p>
        </p:txBody>
      </p:sp>
      <p:cxnSp>
        <p:nvCxnSpPr>
          <p:cNvPr id="7" name="tc_columnheadline">
            <a:extLst>
              <a:ext uri="{FF2B5EF4-FFF2-40B4-BE49-F238E27FC236}">
                <a16:creationId xmlns:a16="http://schemas.microsoft.com/office/drawing/2014/main" id="{F2BFA871-7E9A-D781-6A5D-37577542EDF0}"/>
              </a:ext>
            </a:extLst>
          </p:cNvPr>
          <p:cNvCxnSpPr>
            <a:cxnSpLocks/>
          </p:cNvCxnSpPr>
          <p:nvPr/>
        </p:nvCxnSpPr>
        <p:spPr>
          <a:xfrm>
            <a:off x="8455234" y="1839911"/>
            <a:ext cx="3365818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4445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32687&quot;&gt;&lt;version val=&quot;100018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RsmpD4YBBIjRGxfyRYYT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LZAawdQU.uL50jyTJSJy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c6g1Z3flwP5soED_tSV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hEB2jgbAzy2LfvphizuF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wRaP7OK7XzUPSrS4Rhus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wrxLod1ydxx08Ll1fZu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ymUZY.gRmbeAqJg.7gY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EFnWPd3bJeFJBUHpsnM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RsmpD4YBBIjRGxfyRYYT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LZAawdQU.uL50jyTJSJy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c6g1Z3flwP5soED_tSV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hEB2jgbAzy2LfvphizuF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wRaP7OK7XzUPSrS4Rhus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wrxLod1ydxx08Ll1fZu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ymUZY.gRmbeAqJg.7gY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EFnWPd3bJeFJBUHpsnMQ"/>
</p:tagLst>
</file>

<file path=ppt/theme/theme1.xml><?xml version="1.0" encoding="utf-8"?>
<a:theme xmlns:a="http://schemas.openxmlformats.org/drawingml/2006/main" name="thinkcell 2026">
  <a:themeElements>
    <a:clrScheme name="think-cell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1B57F5"/>
      </a:hlink>
      <a:folHlink>
        <a:srgbClr val="1442E1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77F2B717-9C97-434F-BFC3-484E3A927F6B}" vid="{9512B049-8C24-0946-AB3C-A0176C053A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7662ee4d4cdf8d640f946d6a6a1f4d65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594cf9e78fd8b9667706b8e1c1c1e40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4d397-a849-4111-8caa-2cd1909bb285" xsi:nil="true"/>
    <lcf76f155ced4ddcb4097134ff3c332f xmlns="40b3a238-e851-4bda-be3d-1ed623dfc1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2318AC2-AE08-4B8A-87EA-C6D4E1E2EF16}"/>
</file>

<file path=customXml/itemProps2.xml><?xml version="1.0" encoding="utf-8"?>
<ds:datastoreItem xmlns:ds="http://schemas.openxmlformats.org/officeDocument/2006/customXml" ds:itemID="{38F2E540-27DB-48ED-BD4E-A91EF5E083CF}"/>
</file>

<file path=customXml/itemProps3.xml><?xml version="1.0" encoding="utf-8"?>
<ds:datastoreItem xmlns:ds="http://schemas.openxmlformats.org/officeDocument/2006/customXml" ds:itemID="{B57ED571-F2E5-48EF-BCE2-0763A0959A4E}"/>
</file>

<file path=docProps/app.xml><?xml version="1.0" encoding="utf-8"?>
<Properties xmlns="http://schemas.openxmlformats.org/officeDocument/2006/extended-properties" xmlns:vt="http://schemas.openxmlformats.org/officeDocument/2006/docPropsVTypes">
  <Template>thinkcell template Light (1)</Template>
  <TotalTime>0</TotalTime>
  <Words>158</Words>
  <Application>Microsoft Office PowerPoint</Application>
  <PresentationFormat>Widescreen</PresentationFormat>
  <Paragraphs>19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Futura</vt:lpstr>
      <vt:lpstr>Symbol</vt:lpstr>
      <vt:lpstr>thinkcell 2026</vt:lpstr>
      <vt:lpstr>think-cell Slide</vt:lpstr>
      <vt:lpstr>Box and whisker chart</vt:lpstr>
      <vt:lpstr>Box and whisker chart</vt:lpstr>
      <vt:lpstr>Box and whisker chart (advanced)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2026-09-04T15:49:12Z</dcterms:created>
  <dcterms:modified xsi:type="dcterms:W3CDTF">2026-09-04T15:49:36Z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0x010100BF6CAD090FCB6C41B211BDAFA3947C73</vt:lpwstr>
  </property>
</Properties>
</file>